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8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a Makai-Bölöni" initials="SMB" lastIdx="13" clrIdx="0">
    <p:extLst>
      <p:ext uri="{19B8F6BF-5375-455C-9EA6-DF929625EA0E}">
        <p15:presenceInfo xmlns:p15="http://schemas.microsoft.com/office/powerpoint/2012/main" userId="Soma Makai-Bölöni" providerId="None"/>
      </p:ext>
    </p:extLst>
  </p:cmAuthor>
  <p:cmAuthor id="2" name="Gabriel Jacobs" initials="GJ" lastIdx="18" clrIdx="1">
    <p:extLst>
      <p:ext uri="{19B8F6BF-5375-455C-9EA6-DF929625EA0E}">
        <p15:presenceInfo xmlns:p15="http://schemas.microsoft.com/office/powerpoint/2012/main" userId="S::gjacobs@chdr.nl::15d1c08b-96f2-414a-b792-957fd8650f3e" providerId="AD"/>
      </p:ext>
    </p:extLst>
  </p:cmAuthor>
  <p:cmAuthor id="3" name="Gerven, J.M.A. van (Joop)" initials="GJv(" lastIdx="0" clrIdx="2">
    <p:extLst>
      <p:ext uri="{19B8F6BF-5375-455C-9EA6-DF929625EA0E}">
        <p15:presenceInfo xmlns:p15="http://schemas.microsoft.com/office/powerpoint/2012/main" userId="S-1-5-21-1878853907-2067484489-709122288-575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E4397A"/>
    <a:srgbClr val="3AA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EE51B-9D3C-4510-B8A3-0A2CAFFFB5AE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A4349-9757-46D2-804F-D18A0A7944B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110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A4349-9757-46D2-804F-D18A0A7944B0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60560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41D59-913C-4A78-ADE8-BF1F1D31D7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783CCB-D47C-455E-B7B7-2C848542B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53F0F-03FE-49DC-9956-8E70466E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BFB-AEE5-47C5-BB2E-4338B75CA929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A16B0-1B96-4972-AAD5-46B96A7E5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756BC-C37E-4896-B39F-35ABD87C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FF19-99C2-4F05-83F4-FDF47C15C25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176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21AF6-2253-4143-AE8A-9060DCCA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F62F02-D147-4685-91B1-9D902B2FC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566B2-88A4-493B-A922-12DCF739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BFB-AEE5-47C5-BB2E-4338B75CA929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51F19-DA9A-42D8-9A4A-249A5694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C35E1-B7B0-46F8-A13E-9A7E642FD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FF19-99C2-4F05-83F4-FDF47C15C25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5605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DE8063-6528-437C-83E2-21CD5A08C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C492E3-7431-4901-84CF-4F042AC63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B7F6C-02D5-4EE3-9207-2B422F376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BFB-AEE5-47C5-BB2E-4338B75CA929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1F414-1BCE-4ED4-8DEC-A025C9E8F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82BC4-60AE-4A32-BCE9-6D9FAE6F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FF19-99C2-4F05-83F4-FDF47C15C25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88159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ster templa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314801" y="1619760"/>
            <a:ext cx="3482116" cy="4743144"/>
          </a:xfrm>
          <a:prstGeom prst="rect">
            <a:avLst/>
          </a:prstGeom>
        </p:spPr>
        <p:txBody>
          <a:bodyPr vert="horz" lIns="0" tIns="0" rIns="0" bIns="0" numCol="1" spcCol="540000"/>
          <a:lstStyle>
            <a:lvl1pPr marL="0" inden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797" b="1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0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0" baseline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83366" indent="-183366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027" b="0" i="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0" indent="0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1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0" indent="0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0" baseline="0">
                <a:solidFill>
                  <a:schemeClr val="tx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nl-NL" err="1"/>
              <a:t>Subtitle</a:t>
            </a:r>
            <a:endParaRPr lang="nl-NL"/>
          </a:p>
          <a:p>
            <a:pPr lvl="1"/>
            <a:r>
              <a:rPr lang="nl-NL" err="1"/>
              <a:t>Bodytext</a:t>
            </a:r>
            <a:endParaRPr lang="nl-NL"/>
          </a:p>
          <a:p>
            <a:pPr lvl="2"/>
            <a:r>
              <a:rPr lang="nl-NL" err="1"/>
              <a:t>Bullet</a:t>
            </a:r>
            <a:r>
              <a:rPr lang="nl-NL"/>
              <a:t> point</a:t>
            </a:r>
          </a:p>
          <a:p>
            <a:pPr lvl="3"/>
            <a:r>
              <a:rPr lang="nl-NL" err="1"/>
              <a:t>Figure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8203164" y="1619760"/>
            <a:ext cx="3482116" cy="4743144"/>
          </a:xfrm>
          <a:prstGeom prst="rect">
            <a:avLst/>
          </a:prstGeom>
        </p:spPr>
        <p:txBody>
          <a:bodyPr vert="horz" lIns="0" tIns="0" rIns="0" bIns="0" numCol="1" spcCol="540000"/>
          <a:lstStyle>
            <a:lvl1pPr marL="0" inden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797" b="1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0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0" baseline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83366" indent="-183366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027" b="0" i="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0" indent="0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1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0" indent="0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0" baseline="0">
                <a:solidFill>
                  <a:schemeClr val="tx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nl-NL" err="1"/>
              <a:t>Subtitle</a:t>
            </a:r>
            <a:endParaRPr lang="nl-NL"/>
          </a:p>
          <a:p>
            <a:pPr lvl="1"/>
            <a:r>
              <a:rPr lang="nl-NL" err="1"/>
              <a:t>Bodytext</a:t>
            </a:r>
            <a:endParaRPr lang="nl-NL"/>
          </a:p>
          <a:p>
            <a:pPr lvl="2"/>
            <a:r>
              <a:rPr lang="nl-NL" err="1"/>
              <a:t>Bullet</a:t>
            </a:r>
            <a:r>
              <a:rPr lang="nl-NL"/>
              <a:t> point</a:t>
            </a:r>
          </a:p>
          <a:p>
            <a:pPr lvl="3"/>
            <a:r>
              <a:rPr lang="nl-NL" err="1"/>
              <a:t>Figure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  <a:endParaRPr lang="en-US"/>
          </a:p>
        </p:txBody>
      </p:sp>
      <p:sp>
        <p:nvSpPr>
          <p:cNvPr id="2" name="Title Placeholder 2"/>
          <p:cNvSpPr>
            <a:spLocks noGrp="1"/>
          </p:cNvSpPr>
          <p:nvPr>
            <p:ph type="title" hasCustomPrompt="1"/>
          </p:nvPr>
        </p:nvSpPr>
        <p:spPr>
          <a:xfrm>
            <a:off x="-46066" y="679"/>
            <a:ext cx="12345552" cy="1032300"/>
          </a:xfrm>
          <a:prstGeom prst="rect">
            <a:avLst/>
          </a:prstGeom>
          <a:solidFill>
            <a:schemeClr val="tx2"/>
          </a:solidFill>
        </p:spPr>
        <p:txBody>
          <a:bodyPr vert="horz" lIns="576000" tIns="748800" rIns="0" bIns="655200" rtlCol="0" anchor="ctr">
            <a:noAutofit/>
          </a:bodyPr>
          <a:lstStyle>
            <a:lvl1pPr>
              <a:lnSpc>
                <a:spcPct val="90000"/>
              </a:lnSpc>
              <a:defRPr sz="231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</a:t>
            </a:r>
            <a:br>
              <a:rPr lang="nl-NL"/>
            </a:br>
            <a:r>
              <a:rPr lang="nl-NL"/>
              <a:t>Master </a:t>
            </a:r>
            <a:r>
              <a:rPr lang="nl-NL" err="1"/>
              <a:t>title</a:t>
            </a:r>
            <a:r>
              <a:rPr lang="nl-NL"/>
              <a:t> </a:t>
            </a:r>
            <a:r>
              <a:rPr lang="nl-NL" err="1"/>
              <a:t>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4161" y="1619760"/>
            <a:ext cx="3482116" cy="4743144"/>
          </a:xfrm>
          <a:prstGeom prst="rect">
            <a:avLst/>
          </a:prstGeom>
        </p:spPr>
        <p:txBody>
          <a:bodyPr vert="horz" lIns="0" tIns="0" rIns="0" bIns="0" numCol="1" spcCol="540000"/>
          <a:lstStyle>
            <a:lvl1pPr marL="0" inden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797" b="1" baseline="0">
                <a:solidFill>
                  <a:schemeClr val="tx2"/>
                </a:solidFill>
                <a:latin typeface="Calibri"/>
                <a:cs typeface="Calibri"/>
              </a:defRPr>
            </a:lvl1pPr>
            <a:lvl2pPr marL="0" indent="0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0" baseline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83366" indent="-183366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027" b="0" i="0" baseline="0">
                <a:solidFill>
                  <a:schemeClr val="tx1"/>
                </a:solidFill>
                <a:latin typeface="Calibri"/>
                <a:cs typeface="Calibri"/>
              </a:defRPr>
            </a:lvl3pPr>
            <a:lvl4pPr marL="0" indent="0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1" baseline="0">
                <a:solidFill>
                  <a:schemeClr val="tx1"/>
                </a:solidFill>
                <a:latin typeface="Calibri"/>
                <a:cs typeface="Calibri"/>
              </a:defRPr>
            </a:lvl4pPr>
            <a:lvl5pPr marL="0" indent="0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0" baseline="0">
                <a:solidFill>
                  <a:schemeClr val="tx1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nl-NL" err="1"/>
              <a:t>Subtitle</a:t>
            </a:r>
            <a:endParaRPr lang="nl-NL"/>
          </a:p>
          <a:p>
            <a:pPr lvl="1"/>
            <a:r>
              <a:rPr lang="nl-NL" err="1"/>
              <a:t>Bodytext</a:t>
            </a:r>
            <a:endParaRPr lang="nl-NL"/>
          </a:p>
          <a:p>
            <a:pPr lvl="2"/>
            <a:r>
              <a:rPr lang="nl-NL" err="1"/>
              <a:t>Bullet</a:t>
            </a:r>
            <a:r>
              <a:rPr lang="nl-NL"/>
              <a:t> point</a:t>
            </a:r>
          </a:p>
          <a:p>
            <a:pPr lvl="3"/>
            <a:r>
              <a:rPr lang="nl-NL" err="1"/>
              <a:t>Figure</a:t>
            </a:r>
            <a:r>
              <a:rPr lang="nl-NL"/>
              <a:t> </a:t>
            </a:r>
            <a:r>
              <a:rPr lang="nl-NL" err="1"/>
              <a:t>text</a:t>
            </a:r>
            <a:endParaRPr lang="nl-NL"/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  <a:endParaRPr lang="en-US"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4253382" y="1803977"/>
            <a:ext cx="2611584" cy="15761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5"/>
          </p:nvPr>
        </p:nvSpPr>
        <p:spPr>
          <a:xfrm>
            <a:off x="8141745" y="1803977"/>
            <a:ext cx="2611584" cy="15761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3"/>
          <p:cNvSpPr>
            <a:spLocks noGrp="1" noChangeAspect="1"/>
          </p:cNvSpPr>
          <p:nvPr>
            <p:ph type="pic" sz="quarter" idx="18"/>
          </p:nvPr>
        </p:nvSpPr>
        <p:spPr>
          <a:xfrm>
            <a:off x="383881" y="1803977"/>
            <a:ext cx="2611584" cy="157612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vert="horz" lIns="0" tIns="0" rIns="0" bIns="0"/>
          <a:lstStyle>
            <a:lvl1pPr marL="0" indent="0">
              <a:buNone/>
              <a:defRPr>
                <a:noFill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5182"/>
            <a:ext cx="12299486" cy="335303"/>
          </a:xfrm>
          <a:prstGeom prst="rect">
            <a:avLst/>
          </a:prstGeom>
          <a:solidFill>
            <a:schemeClr val="tx2"/>
          </a:solidFill>
        </p:spPr>
        <p:txBody>
          <a:bodyPr vert="horz" lIns="540000" tIns="0" rIns="0" bIns="0"/>
          <a:lstStyle>
            <a:lvl1pPr marL="0" indent="0">
              <a:spcBef>
                <a:spcPts val="193"/>
              </a:spcBef>
              <a:buNone/>
              <a:defRPr sz="1283" b="1" i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60452" indent="0">
              <a:spcBef>
                <a:spcPts val="193"/>
              </a:spcBef>
              <a:buNone/>
              <a:defRPr sz="1283" baseline="0">
                <a:solidFill>
                  <a:schemeClr val="tx2"/>
                </a:solidFill>
                <a:latin typeface="Brandon Grotesque Regular Italic"/>
              </a:defRPr>
            </a:lvl2pPr>
            <a:lvl3pPr marL="920904" indent="0">
              <a:spcBef>
                <a:spcPts val="193"/>
              </a:spcBef>
              <a:buNone/>
              <a:defRPr sz="1283" baseline="0">
                <a:solidFill>
                  <a:schemeClr val="tx2"/>
                </a:solidFill>
                <a:latin typeface="Brandon Grotesque Regular Italic"/>
              </a:defRPr>
            </a:lvl3pPr>
            <a:lvl4pPr marL="1382375" indent="0">
              <a:spcBef>
                <a:spcPts val="193"/>
              </a:spcBef>
              <a:buNone/>
              <a:defRPr sz="1283" baseline="0">
                <a:solidFill>
                  <a:schemeClr val="tx2"/>
                </a:solidFill>
                <a:latin typeface="Brandon Grotesque Regular Italic"/>
              </a:defRPr>
            </a:lvl4pPr>
            <a:lvl5pPr marL="1842826" indent="0">
              <a:spcBef>
                <a:spcPts val="193"/>
              </a:spcBef>
              <a:buNone/>
              <a:defRPr sz="1283" baseline="0">
                <a:solidFill>
                  <a:schemeClr val="tx2"/>
                </a:solidFill>
                <a:latin typeface="Brandon Grotesque Regular Italic"/>
              </a:defRPr>
            </a:lvl5pPr>
          </a:lstStyle>
          <a:p>
            <a:pPr lvl="0"/>
            <a:r>
              <a:rPr lang="nl-NL" err="1"/>
              <a:t>Authors</a:t>
            </a:r>
            <a:endParaRPr lang="nl-NL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-18768" y="1130775"/>
            <a:ext cx="12318254" cy="3911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lIns="576000" tIns="0" rIns="0" bIns="0"/>
          <a:lstStyle>
            <a:lvl1pPr marL="0" indent="0">
              <a:spcBef>
                <a:spcPts val="0"/>
              </a:spcBef>
              <a:buNone/>
              <a:defRPr sz="1283" b="0" i="1" baseline="0">
                <a:solidFill>
                  <a:schemeClr val="bg1"/>
                </a:solidFill>
                <a:latin typeface="Calibri"/>
                <a:cs typeface="Calibri"/>
              </a:defRPr>
            </a:lvl1pPr>
            <a:lvl2pPr marL="460452" indent="0">
              <a:spcBef>
                <a:spcPts val="193"/>
              </a:spcBef>
              <a:buNone/>
              <a:defRPr sz="1283" baseline="0">
                <a:solidFill>
                  <a:schemeClr val="tx2"/>
                </a:solidFill>
                <a:latin typeface="Brandon Grotesque Regular Italic"/>
              </a:defRPr>
            </a:lvl2pPr>
            <a:lvl3pPr marL="920904" indent="0">
              <a:spcBef>
                <a:spcPts val="193"/>
              </a:spcBef>
              <a:buNone/>
              <a:defRPr sz="1283" baseline="0">
                <a:solidFill>
                  <a:schemeClr val="tx2"/>
                </a:solidFill>
                <a:latin typeface="Brandon Grotesque Regular Italic"/>
              </a:defRPr>
            </a:lvl3pPr>
            <a:lvl4pPr marL="1382375" indent="0">
              <a:spcBef>
                <a:spcPts val="193"/>
              </a:spcBef>
              <a:buNone/>
              <a:defRPr sz="1283" baseline="0">
                <a:solidFill>
                  <a:schemeClr val="tx2"/>
                </a:solidFill>
                <a:latin typeface="Brandon Grotesque Regular Italic"/>
              </a:defRPr>
            </a:lvl4pPr>
            <a:lvl5pPr marL="1842826" indent="0">
              <a:spcBef>
                <a:spcPts val="193"/>
              </a:spcBef>
              <a:buNone/>
              <a:defRPr sz="1283" baseline="0">
                <a:solidFill>
                  <a:schemeClr val="tx2"/>
                </a:solidFill>
                <a:latin typeface="Brandon Grotesque Regular Italic"/>
              </a:defRPr>
            </a:lvl5pPr>
          </a:lstStyle>
          <a:p>
            <a:pPr lvl="0"/>
            <a:r>
              <a:rPr lang="nl-NL"/>
              <a:t>Company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6607396"/>
            <a:ext cx="12192000" cy="342289"/>
            <a:chOff x="-36513" y="6597352"/>
            <a:chExt cx="9217025" cy="130222"/>
          </a:xfrm>
        </p:grpSpPr>
        <p:sp>
          <p:nvSpPr>
            <p:cNvPr id="21" name="Rectangle 20"/>
            <p:cNvSpPr/>
            <p:nvPr/>
          </p:nvSpPr>
          <p:spPr>
            <a:xfrm>
              <a:off x="-36513" y="6597352"/>
              <a:ext cx="2313996" cy="130222"/>
            </a:xfrm>
            <a:prstGeom prst="rect">
              <a:avLst/>
            </a:prstGeom>
            <a:solidFill>
              <a:srgbClr val="3AAAD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77483" y="6597352"/>
              <a:ext cx="2304256" cy="130222"/>
            </a:xfrm>
            <a:prstGeom prst="rect">
              <a:avLst/>
            </a:prstGeom>
            <a:solidFill>
              <a:srgbClr val="E4397A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81739" y="6597352"/>
              <a:ext cx="2294517" cy="13022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876256" y="6597352"/>
              <a:ext cx="2304256" cy="130222"/>
            </a:xfrm>
            <a:prstGeom prst="rect">
              <a:avLst/>
            </a:prstGeom>
            <a:solidFill>
              <a:srgbClr val="120F0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55"/>
            </a:p>
          </p:txBody>
        </p:sp>
      </p:grpSp>
    </p:spTree>
    <p:extLst>
      <p:ext uri="{BB962C8B-B14F-4D97-AF65-F5344CB8AC3E}">
        <p14:creationId xmlns:p14="http://schemas.microsoft.com/office/powerpoint/2010/main" val="386295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5EFA-42BA-4531-B0FF-84CF21A2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AFD1F-95C1-4B75-88F2-B1EAA3B2C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536B2C-1FDD-4239-AE78-1507F40F3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BFB-AEE5-47C5-BB2E-4338B75CA929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68A05-D3D1-4CCD-8CD9-448C33312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4B2D3-04CF-4634-A0FB-863CC4EF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FF19-99C2-4F05-83F4-FDF47C15C25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59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4F2C3-76F4-41C5-BC56-975952D5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A2F5E-4F78-432B-901D-7A7DAF3EA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85EC8-28B4-4D29-B750-A439D5D6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BFB-AEE5-47C5-BB2E-4338B75CA929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4806E-1985-42DF-B0C7-27567EEC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25615-D38A-4076-BC46-902EAD09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FF19-99C2-4F05-83F4-FDF47C15C25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3299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CF6C-EF09-446E-9C13-DCDAEA57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286DA-73E4-43CE-A9CB-5F8081D33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6239B-E7CE-4557-88CA-75C4BFF65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1B662-5F43-4A64-9577-DCAB4EBE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BFB-AEE5-47C5-BB2E-4338B75CA929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D1FB6-77DC-475C-9B72-09AD52D8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3968F-A433-4A03-89BC-B8B0319E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FF19-99C2-4F05-83F4-FDF47C15C25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3907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474D-CC63-42E5-9546-39860E325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69322-72DB-49D1-BD7A-0E5AE7F44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4128A-9B8E-4251-9AB5-AF57019DC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68083F-190F-41AB-8BB6-5E7E8BA1B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5EEBBB-C548-4B19-8C2F-E6D7EE588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6AD9E7-D85D-45E0-8266-9686E1415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BFB-AEE5-47C5-BB2E-4338B75CA929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26FF72-9607-4230-9FC1-15F30DF4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2BBC32-AA18-4EAD-8DD8-99EC08583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FF19-99C2-4F05-83F4-FDF47C15C25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8515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F778C-A030-44BB-BF53-C5F52C6E5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CA7FAC-CB80-4190-B725-F4F43481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BFB-AEE5-47C5-BB2E-4338B75CA929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E47617-5FF3-4C8E-8C62-08DB3360D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65778-808F-4E96-A568-DAD06D9D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FF19-99C2-4F05-83F4-FDF47C15C25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3969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78C5C-913B-4A8F-99D9-231809E06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BFB-AEE5-47C5-BB2E-4338B75CA929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23487-7514-4AB3-A773-19841CBB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F6885-5937-4D22-8C1E-4710226C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FF19-99C2-4F05-83F4-FDF47C15C25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755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3A3F-CAC9-41E0-8CDE-AE84469F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CB6C-CAE4-4702-BBCD-061E58518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703F4-A0B5-48FE-9376-0AA78D8EA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A5DB6D-F666-4584-99CE-63755A27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BFB-AEE5-47C5-BB2E-4338B75CA929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C64EE6-E980-42CD-A52F-0B0465164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9BB97-E050-47B9-A53E-015F1D5C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FF19-99C2-4F05-83F4-FDF47C15C25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364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E5F12-3DD8-4591-87B4-2B5F7E5E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B1DA0-9CBF-443D-8D9E-4C66565731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F61DC-16AF-4A42-B236-B0F33B04C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A9B81-A552-4C7C-A89A-A23F623B5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ABFB-AEE5-47C5-BB2E-4338B75CA929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17EBD-566B-4F3F-91A7-4BDA8230A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B2843-7642-48BB-A4AC-337B0757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FF19-99C2-4F05-83F4-FDF47C15C25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0137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9C23B-AFD4-4302-9AC3-961DC1E9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DE386-7E63-40CB-B153-EC0A76ECC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7C9A7-1EA8-43F5-BDE3-9E2BA8EA5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9ABFB-AEE5-47C5-BB2E-4338B75CA929}" type="datetimeFigureOut">
              <a:rPr lang="LID4096" smtClean="0"/>
              <a:t>12/21/2021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6B5AF-74CB-466C-AAF7-57B5908253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97F61-1B61-4F10-9D94-A5B6F77093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7FF19-99C2-4F05-83F4-FDF47C15C25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410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8D94A11B-9C4B-450B-9AD9-1FE5F1EAA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06" y="2934583"/>
            <a:ext cx="6178673" cy="3258031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388631" y="1720577"/>
            <a:ext cx="2772193" cy="1482692"/>
          </a:xfrm>
        </p:spPr>
        <p:txBody>
          <a:bodyPr>
            <a:normAutofit fontScale="25000" lnSpcReduction="20000"/>
          </a:bodyPr>
          <a:lstStyle/>
          <a:p>
            <a:pPr marL="183366" lvl="1" indent="-183366">
              <a:buFont typeface="Arial"/>
              <a:buChar char="•"/>
            </a:pPr>
            <a:endParaRPr lang="en-US" dirty="0"/>
          </a:p>
          <a:p>
            <a:pPr marL="183366" lvl="1" indent="-183366">
              <a:buFont typeface="Arial"/>
              <a:buChar char="•"/>
            </a:pPr>
            <a:endParaRPr lang="en-US" dirty="0"/>
          </a:p>
          <a:p>
            <a:pPr marL="183366" lvl="1" indent="-183366">
              <a:buFont typeface="Arial"/>
              <a:buChar char="•"/>
            </a:pPr>
            <a:endParaRPr lang="en-US" dirty="0"/>
          </a:p>
          <a:p>
            <a:pPr marL="183366" lvl="1" indent="-183366">
              <a:buFont typeface="Arial"/>
              <a:buChar char="•"/>
            </a:pPr>
            <a:endParaRPr lang="en-US" dirty="0"/>
          </a:p>
          <a:p>
            <a:pPr marL="183366" lvl="1" indent="-183366">
              <a:buFont typeface="Arial"/>
              <a:buChar char="•"/>
            </a:pPr>
            <a:endParaRPr lang="en-US" dirty="0"/>
          </a:p>
          <a:p>
            <a:pPr marL="183366" lvl="1" indent="-183366">
              <a:buFont typeface="Arial"/>
              <a:buChar char="•"/>
            </a:pPr>
            <a:endParaRPr lang="en-US" dirty="0"/>
          </a:p>
          <a:p>
            <a:pPr marL="183366" lvl="1" indent="-183366">
              <a:buFont typeface="Arial"/>
              <a:buChar char="•"/>
            </a:pPr>
            <a:endParaRPr lang="en-US" dirty="0"/>
          </a:p>
          <a:p>
            <a:pPr marL="183366" lvl="1" indent="-183366">
              <a:buFont typeface="Arial"/>
              <a:buChar char="•"/>
            </a:pPr>
            <a:endParaRPr lang="en-US" dirty="0"/>
          </a:p>
          <a:p>
            <a:pPr marL="183366" lvl="1" indent="-183366">
              <a:buFont typeface="Arial"/>
              <a:buChar char="•"/>
            </a:pPr>
            <a:endParaRPr lang="en-US" dirty="0"/>
          </a:p>
          <a:p>
            <a:pPr marL="183366" lvl="1" indent="-183366">
              <a:buFont typeface="Arial"/>
              <a:buChar char="•"/>
            </a:pPr>
            <a:endParaRPr lang="en-US" dirty="0"/>
          </a:p>
          <a:p>
            <a:pPr lvl="3"/>
            <a:endParaRPr lang="en-US" dirty="0"/>
          </a:p>
          <a:p>
            <a:pPr lvl="3"/>
            <a:r>
              <a:rPr lang="en-US" dirty="0"/>
              <a:t> 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" y="-104082"/>
            <a:ext cx="12191339" cy="1032300"/>
          </a:xfrm>
          <a:solidFill>
            <a:srgbClr val="44546A"/>
          </a:solidFill>
        </p:spPr>
        <p:txBody>
          <a:bodyPr/>
          <a:lstStyle/>
          <a:p>
            <a:r>
              <a:rPr lang="en-GB" sz="2400" dirty="0">
                <a:solidFill>
                  <a:srgbClr val="FFFFFF"/>
                </a:solidFill>
              </a:rPr>
              <a:t>MDMA for Posttraumatic Stress Disorder: A Narrative Review Highlighting 5-HT</a:t>
            </a:r>
            <a:br>
              <a:rPr lang="en-GB" sz="2400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rgbClr val="FFFFFF"/>
                </a:solidFill>
              </a:rPr>
              <a:t>Mediated Neuroplasticity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43166" y="1479395"/>
            <a:ext cx="3028923" cy="1859364"/>
          </a:xfrm>
        </p:spPr>
        <p:txBody>
          <a:bodyPr vert="horz" lIns="0" tIns="0" rIns="0" bIns="0" numCol="1" spcCol="540000" rtlCol="0" anchor="t">
            <a:noAutofit/>
          </a:bodyPr>
          <a:lstStyle/>
          <a:p>
            <a:r>
              <a:rPr lang="en-US" sz="1600" dirty="0"/>
              <a:t>I. Introduction</a:t>
            </a:r>
            <a:endParaRPr lang="nl-NL" dirty="0"/>
          </a:p>
          <a:p>
            <a:pPr algn="just">
              <a:lnSpc>
                <a:spcPct val="150000"/>
              </a:lnSpc>
            </a:pPr>
            <a:r>
              <a:rPr lang="en-US" sz="1000" b="0" dirty="0"/>
              <a:t>Several studies in Posttraumatic Stress Disorder (PTSD) patients reported sustained therapeutic benefit from 3,4,-methylenedioxymethamphetamine (MDMA) assisted psychotherapy</a:t>
            </a:r>
            <a:r>
              <a:rPr lang="en-US" sz="1000" b="0" baseline="30000" dirty="0"/>
              <a:t>1,2 </a:t>
            </a:r>
            <a:r>
              <a:rPr lang="en-US" sz="1000" b="0" dirty="0"/>
              <a:t>following a limited number of administrations. However, a mechanistic understanding of MDMA's impact on PTSD pathophysiology in MDMA-assisted psychotherapy, remains to be elucidated.  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833168"/>
            <a:ext cx="12192000" cy="490787"/>
          </a:xfrm>
          <a:solidFill>
            <a:srgbClr val="44546A"/>
          </a:solidFill>
        </p:spPr>
        <p:txBody>
          <a:bodyPr vert="horz" lIns="369626" tIns="0" rIns="0" bIns="0" rtlCol="0" anchor="t">
            <a:normAutofit/>
          </a:bodyPr>
          <a:lstStyle/>
          <a:p>
            <a:r>
              <a:rPr lang="en-US" sz="1250" dirty="0">
                <a:solidFill>
                  <a:srgbClr val="FFFFFF"/>
                </a:solidFill>
              </a:rPr>
              <a:t>     </a:t>
            </a:r>
            <a:r>
              <a:rPr lang="en-US" sz="1250" b="1" dirty="0">
                <a:solidFill>
                  <a:srgbClr val="FFFFFF"/>
                </a:solidFill>
              </a:rPr>
              <a:t> </a:t>
            </a:r>
            <a:r>
              <a:rPr lang="en-US" sz="1000" b="1" dirty="0">
                <a:solidFill>
                  <a:srgbClr val="FFFFFF"/>
                </a:solidFill>
              </a:rPr>
              <a:t>S. Makai-Bölöni</a:t>
            </a:r>
            <a:r>
              <a:rPr lang="en-US" sz="1000" b="1" baseline="30000" dirty="0">
                <a:solidFill>
                  <a:srgbClr val="FFFFFF"/>
                </a:solidFill>
              </a:rPr>
              <a:t>1</a:t>
            </a:r>
            <a:r>
              <a:rPr lang="en-US" sz="1000" b="1" dirty="0">
                <a:solidFill>
                  <a:srgbClr val="FFFFFF"/>
                </a:solidFill>
              </a:rPr>
              <a:t>, T.P.L. Bostoen</a:t>
            </a:r>
            <a:r>
              <a:rPr lang="en-US" sz="1000" baseline="30000" dirty="0">
                <a:solidFill>
                  <a:srgbClr val="FFFFFF"/>
                </a:solidFill>
              </a:rPr>
              <a:t>3</a:t>
            </a:r>
            <a:r>
              <a:rPr lang="en-US" sz="1000" b="1" dirty="0">
                <a:solidFill>
                  <a:srgbClr val="FFFFFF"/>
                </a:solidFill>
              </a:rPr>
              <a:t>, J.M.A. van Gerven</a:t>
            </a:r>
            <a:r>
              <a:rPr lang="en-US" sz="1000" b="1" baseline="30000" dirty="0">
                <a:solidFill>
                  <a:srgbClr val="FFFFFF"/>
                </a:solidFill>
              </a:rPr>
              <a:t>1,2</a:t>
            </a:r>
            <a:r>
              <a:rPr lang="en-US" sz="1000" b="1" dirty="0">
                <a:solidFill>
                  <a:srgbClr val="FFFFFF"/>
                </a:solidFill>
              </a:rPr>
              <a:t>, G.E. Jacobs</a:t>
            </a:r>
            <a:r>
              <a:rPr lang="en-US" sz="1000" b="1" baseline="30000" dirty="0">
                <a:solidFill>
                  <a:srgbClr val="FFFFFF"/>
                </a:solidFill>
              </a:rPr>
              <a:t>1,2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0" y="1076384"/>
            <a:ext cx="12192000" cy="391187"/>
          </a:xfrm>
          <a:solidFill>
            <a:srgbClr val="44546A"/>
          </a:solidFill>
        </p:spPr>
        <p:txBody>
          <a:bodyPr vert="horz" lIns="576000" tIns="0" rIns="0" bIns="0" rtlCol="0" anchor="t">
            <a:normAutofit/>
          </a:bodyPr>
          <a:lstStyle/>
          <a:p>
            <a:r>
              <a:rPr lang="en-US" sz="800" baseline="30000" dirty="0">
                <a:solidFill>
                  <a:srgbClr val="FFFFFF"/>
                </a:solidFill>
              </a:rPr>
              <a:t>1</a:t>
            </a:r>
            <a:r>
              <a:rPr lang="en-US" sz="800" dirty="0">
                <a:solidFill>
                  <a:srgbClr val="FFFFFF"/>
                </a:solidFill>
              </a:rPr>
              <a:t> Centre for Human Drug Research, Leiden, the Netherlands </a:t>
            </a:r>
          </a:p>
          <a:p>
            <a:r>
              <a:rPr lang="en-US" sz="800" baseline="30000" dirty="0">
                <a:solidFill>
                  <a:srgbClr val="FFFFFF"/>
                </a:solidFill>
              </a:rPr>
              <a:t>2</a:t>
            </a:r>
            <a:r>
              <a:rPr lang="en-US" sz="800" dirty="0">
                <a:solidFill>
                  <a:srgbClr val="FFFFFF"/>
                </a:solidFill>
              </a:rPr>
              <a:t> Department of Psychiatry, Leiden University Medical Center, Leiden, the Netherlands</a:t>
            </a:r>
          </a:p>
          <a:p>
            <a:r>
              <a:rPr lang="en-US" sz="800" baseline="30000" dirty="0">
                <a:solidFill>
                  <a:srgbClr val="FFFFFF"/>
                </a:solidFill>
              </a:rPr>
              <a:t>3</a:t>
            </a:r>
            <a:r>
              <a:rPr lang="en-US" sz="800" dirty="0">
                <a:solidFill>
                  <a:srgbClr val="FFFFFF"/>
                </a:solidFill>
              </a:rPr>
              <a:t> ARQ Centrum ’45, </a:t>
            </a:r>
            <a:r>
              <a:rPr lang="en-US" sz="800" dirty="0" err="1">
                <a:solidFill>
                  <a:srgbClr val="FFFFFF"/>
                </a:solidFill>
              </a:rPr>
              <a:t>Oegstgeest</a:t>
            </a:r>
            <a:r>
              <a:rPr lang="en-US" sz="800" dirty="0">
                <a:solidFill>
                  <a:srgbClr val="FFFFFF"/>
                </a:solidFill>
              </a:rPr>
              <a:t>, the Netherlands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5F22B96D-C42F-C14C-B317-A1B2065E7438}"/>
              </a:ext>
            </a:extLst>
          </p:cNvPr>
          <p:cNvSpPr txBox="1">
            <a:spLocks/>
          </p:cNvSpPr>
          <p:nvPr/>
        </p:nvSpPr>
        <p:spPr>
          <a:xfrm>
            <a:off x="134946" y="3338759"/>
            <a:ext cx="3037143" cy="1520245"/>
          </a:xfrm>
          <a:prstGeom prst="rect">
            <a:avLst/>
          </a:prstGeom>
        </p:spPr>
        <p:txBody>
          <a:bodyPr vert="horz" lIns="0" tIns="0" rIns="0" bIns="0" numCol="1" spcCol="540000" rtlCol="0" anchor="t">
            <a:noAutofit/>
          </a:bodyPr>
          <a:lstStyle>
            <a:lvl1pPr marL="0" indent="0" algn="l" defTabSz="914400" rtl="0" eaLnBrk="1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797" b="1" kern="1200" baseline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1pPr>
            <a:lvl2pPr marL="0" indent="0" algn="l" defTabSz="914400" rtl="0" eaLnBrk="1" latinLnBrk="0" hangingPunct="1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83366" indent="-183366" algn="l" defTabSz="914400" rtl="0" eaLnBrk="1" latinLnBrk="0" hangingPunct="1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027" b="0" i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0" indent="0" algn="l" defTabSz="914400" rtl="0" eaLnBrk="1" latinLnBrk="0" hangingPunct="1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1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0" indent="0" algn="l" defTabSz="914400" rtl="0" eaLnBrk="1" latinLnBrk="0" hangingPunct="1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600" dirty="0"/>
              <a:t>II. Aim</a:t>
            </a:r>
            <a:endParaRPr lang="en-US" sz="1800" dirty="0"/>
          </a:p>
          <a:p>
            <a:pPr algn="just">
              <a:lnSpc>
                <a:spcPct val="150000"/>
              </a:lnSpc>
            </a:pPr>
            <a:r>
              <a:rPr lang="en-GB" sz="1000" b="0" dirty="0"/>
              <a:t>To provide a conceptual model for the treatment of PTSD with </a:t>
            </a:r>
            <a:r>
              <a:rPr lang="en-US" sz="1000" b="0" dirty="0"/>
              <a:t>MDMA </a:t>
            </a:r>
            <a:r>
              <a:rPr lang="en-GB" sz="1000" b="0" dirty="0"/>
              <a:t>within the framework of </a:t>
            </a:r>
            <a:r>
              <a:rPr lang="nl-NL" sz="1000" b="0" dirty="0"/>
              <a:t>Question Based Drug Development (QBD)</a:t>
            </a:r>
            <a:r>
              <a:rPr lang="nl-NL" sz="1000" b="0" baseline="30000" dirty="0"/>
              <a:t>2,3</a:t>
            </a:r>
            <a:r>
              <a:rPr lang="en-US" sz="1000" b="0" dirty="0"/>
              <a:t>, by linking MDMA’s mechanism(s) of action </a:t>
            </a:r>
            <a:r>
              <a:rPr lang="en-GB" sz="1000" b="0" dirty="0"/>
              <a:t>to PTSD pathophysiology on the molecular, brain network, functional and phenomenological levels of central nervous system (CNS) organization.</a:t>
            </a:r>
            <a:endParaRPr lang="nl-NL" sz="1000" b="0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D404D689-88CC-4D4E-AD26-93C4BCD91EB8}"/>
              </a:ext>
            </a:extLst>
          </p:cNvPr>
          <p:cNvSpPr txBox="1">
            <a:spLocks/>
          </p:cNvSpPr>
          <p:nvPr/>
        </p:nvSpPr>
        <p:spPr>
          <a:xfrm>
            <a:off x="156137" y="5193616"/>
            <a:ext cx="2994759" cy="1418163"/>
          </a:xfrm>
          <a:prstGeom prst="rect">
            <a:avLst/>
          </a:prstGeom>
        </p:spPr>
        <p:txBody>
          <a:bodyPr vert="horz" lIns="0" tIns="0" rIns="0" bIns="0" numCol="1" spcCol="540000" rtlCol="0" anchor="t">
            <a:noAutofit/>
          </a:bodyPr>
          <a:lstStyle>
            <a:lvl1pPr marL="0" indent="0" algn="l" defTabSz="914400" rtl="0" eaLnBrk="1" latinLnBrk="0" hangingPunct="1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797" b="1" kern="1200" baseline="0">
                <a:solidFill>
                  <a:schemeClr val="tx2"/>
                </a:solidFill>
                <a:latin typeface="Calibri"/>
                <a:ea typeface="+mn-ea"/>
                <a:cs typeface="Calibri"/>
              </a:defRPr>
            </a:lvl1pPr>
            <a:lvl2pPr marL="0" indent="0" algn="l" defTabSz="914400" rtl="0" eaLnBrk="1" latinLnBrk="0" hangingPunct="1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183366" indent="-183366" algn="l" defTabSz="914400" rtl="0" eaLnBrk="1" latinLnBrk="0" hangingPunct="1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/>
              <a:buChar char="•"/>
              <a:defRPr sz="1027" b="0" i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0" indent="0" algn="l" defTabSz="914400" rtl="0" eaLnBrk="1" latinLnBrk="0" hangingPunct="1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1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0" indent="0" algn="l" defTabSz="914400" rtl="0" eaLnBrk="1" latinLnBrk="0" hangingPunct="1">
              <a:lnSpc>
                <a:spcPts val="1283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Tx/>
              <a:buNone/>
              <a:defRPr sz="1027" b="0" i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20904" fontAlgn="base">
              <a:lnSpc>
                <a:spcPct val="150000"/>
              </a:lnSpc>
              <a:buClr>
                <a:srgbClr val="69B268"/>
              </a:buClr>
              <a:defRPr/>
            </a:pPr>
            <a:r>
              <a:rPr lang="en-US" sz="1600" kern="0" dirty="0"/>
              <a:t>III. Methods</a:t>
            </a:r>
          </a:p>
          <a:p>
            <a:pPr algn="just">
              <a:lnSpc>
                <a:spcPct val="150000"/>
              </a:lnSpc>
            </a:pPr>
            <a:r>
              <a:rPr lang="en-GB" sz="1000" b="0" dirty="0"/>
              <a:t>Systematic search of preclinical and clinical literature to identify the mechanistic links between the pharmacodynamic effect(s) of MDMA and PTSD pathophysiology.</a:t>
            </a:r>
          </a:p>
          <a:p>
            <a:pPr algn="just">
              <a:lnSpc>
                <a:spcPct val="150000"/>
              </a:lnSpc>
            </a:pPr>
            <a:endParaRPr lang="en-GB" sz="1000" b="0" dirty="0"/>
          </a:p>
          <a:p>
            <a:pPr algn="just">
              <a:lnSpc>
                <a:spcPct val="150000"/>
              </a:lnSpc>
            </a:pPr>
            <a:endParaRPr lang="en-GB" sz="1000" b="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CB55BE1-7882-F446-9957-E5DB103D8EBF}"/>
              </a:ext>
            </a:extLst>
          </p:cNvPr>
          <p:cNvSpPr/>
          <p:nvPr/>
        </p:nvSpPr>
        <p:spPr>
          <a:xfrm>
            <a:off x="3254865" y="1437901"/>
            <a:ext cx="8897311" cy="14688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Calibri"/>
                <a:cs typeface="Calibri"/>
              </a:rPr>
              <a:t>IV. Results</a:t>
            </a:r>
          </a:p>
          <a:p>
            <a:pPr algn="just">
              <a:lnSpc>
                <a:spcPct val="150000"/>
              </a:lnSpc>
            </a:pPr>
            <a:r>
              <a:rPr lang="en-GB" sz="1000" dirty="0">
                <a:solidFill>
                  <a:schemeClr val="tx2"/>
                </a:solidFill>
                <a:cs typeface="Calibri"/>
              </a:rPr>
              <a:t>MDMA acutely and potently enhances central (5-hydroxytryptamine; 5-HT) neurotransmission via 5-HT release, SERT antagonism and 5-HT2A agonism. As a result, i</a:t>
            </a:r>
            <a:r>
              <a:rPr lang="en-GB" sz="1000" dirty="0">
                <a:solidFill>
                  <a:schemeClr val="tx2"/>
                </a:solidFill>
                <a:latin typeface="Calibri"/>
                <a:cs typeface="Calibri"/>
              </a:rPr>
              <a:t>ntracellular mechanistic target of rapamycin (mTOR)/ and brain derived neurotropic factor (BDNF) pathway changes occur over time and may facilitate enhanced synaptogenesis </a:t>
            </a:r>
            <a:r>
              <a:rPr lang="en-GB" sz="1000" dirty="0">
                <a:solidFill>
                  <a:schemeClr val="tx2"/>
                </a:solidFill>
                <a:cs typeface="Calibri"/>
              </a:rPr>
              <a:t>in both cortical neurons and hippocampus. This might allow for a “reset” of dysfunctional emotional network connectivity by reinstatement of PFC control, and as a result, facilitating disruption of traumatic memory reconsolidation, fear extinction, enabling successful exposure.</a:t>
            </a:r>
            <a:r>
              <a:rPr lang="en-GB" sz="1000" dirty="0">
                <a:solidFill>
                  <a:schemeClr val="tx2"/>
                </a:solidFill>
                <a:latin typeface="Calibri"/>
                <a:cs typeface="Calibri"/>
              </a:rPr>
              <a:t> Also, MDMA-mediated 5-HT release may modulate neuroendocrine (dys)function such as oxytocin release and HPA axis activity (Figure 1).</a:t>
            </a:r>
            <a:endParaRPr lang="nl-NL" sz="10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23" name="Rechthoek 2">
            <a:extLst>
              <a:ext uri="{FF2B5EF4-FFF2-40B4-BE49-F238E27FC236}">
                <a16:creationId xmlns:a16="http://schemas.microsoft.com/office/drawing/2014/main" id="{87E38E29-7D8D-40E1-9913-34BCA78D4F42}"/>
              </a:ext>
            </a:extLst>
          </p:cNvPr>
          <p:cNvSpPr/>
          <p:nvPr/>
        </p:nvSpPr>
        <p:spPr>
          <a:xfrm>
            <a:off x="9529292" y="2665986"/>
            <a:ext cx="2625181" cy="4301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b="1" dirty="0">
                <a:solidFill>
                  <a:schemeClr val="tx2"/>
                </a:solidFill>
                <a:latin typeface="Calibri"/>
                <a:cs typeface="Calibri"/>
              </a:rPr>
              <a:t>V. Conclusion</a:t>
            </a:r>
          </a:p>
          <a:p>
            <a:pPr algn="just">
              <a:lnSpc>
                <a:spcPct val="150000"/>
              </a:lnSpc>
            </a:pPr>
            <a:r>
              <a:rPr lang="en-GB" sz="1000" dirty="0">
                <a:solidFill>
                  <a:schemeClr val="tx2"/>
                </a:solidFill>
                <a:cs typeface="Calibri"/>
              </a:rPr>
              <a:t>MDMA demonstrates pharmacodynamic effects that map onto the pathophysiology of PTSD on different CNS organizational levels. The cascade of intracellular and extracellular molecular effects that follow the initial increase in 5-HT neurotransmission, may interact with psychotherapy by allowing restoration of dysfunctional emotional network connectivity. Ultimately, this may reduce perturbed CNS functions that form the basis for clinical PTSD symptoms. </a:t>
            </a:r>
            <a:r>
              <a:rPr lang="en-GB" sz="1000" dirty="0">
                <a:solidFill>
                  <a:schemeClr val="tx2"/>
                </a:solidFill>
                <a:latin typeface="Calibri"/>
                <a:cs typeface="Calibri"/>
              </a:rPr>
              <a:t>Furthermore, MDMA-mediated oxytocin release and attenuation of HPA-axis function  may facilitate the psychotherapeutic alliance by boosting positive emotions and reducing defensiveness and/or arousal.</a:t>
            </a:r>
          </a:p>
          <a:p>
            <a:pPr algn="just">
              <a:lnSpc>
                <a:spcPct val="150000"/>
              </a:lnSpc>
            </a:pPr>
            <a:endParaRPr lang="en-GB" sz="500" dirty="0">
              <a:solidFill>
                <a:schemeClr val="tx2"/>
              </a:solidFill>
              <a:latin typeface="Calibri"/>
              <a:cs typeface="Calibri"/>
            </a:endParaRPr>
          </a:p>
          <a:p>
            <a:endParaRPr lang="en-GB" sz="10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pic>
        <p:nvPicPr>
          <p:cNvPr id="14" name="Picture 13" descr="CHDR_Logo_rgb.png">
            <a:extLst>
              <a:ext uri="{FF2B5EF4-FFF2-40B4-BE49-F238E27FC236}">
                <a16:creationId xmlns:a16="http://schemas.microsoft.com/office/drawing/2014/main" id="{49448D61-AEC8-4E42-B453-8D39FC4D4C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762" y="192485"/>
            <a:ext cx="2496117" cy="14714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51C9C9B-2E05-41D7-8585-CAEA5ED59624}"/>
              </a:ext>
            </a:extLst>
          </p:cNvPr>
          <p:cNvSpPr txBox="1"/>
          <p:nvPr/>
        </p:nvSpPr>
        <p:spPr>
          <a:xfrm>
            <a:off x="3263172" y="6058636"/>
            <a:ext cx="6266120" cy="692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900" b="1" dirty="0"/>
              <a:t>Figure 1.</a:t>
            </a:r>
            <a:r>
              <a:rPr lang="en-US" sz="900" dirty="0"/>
              <a:t> Interaction of PTSD pathophysiology and MDMA mechanism of action. </a:t>
            </a:r>
          </a:p>
          <a:p>
            <a:r>
              <a:rPr lang="en-US" sz="600" dirty="0"/>
              <a:t>↑ = increased; ↓  = decreased;  </a:t>
            </a:r>
            <a:r>
              <a:rPr lang="en-US" sz="600" dirty="0">
                <a:solidFill>
                  <a:srgbClr val="FF0000"/>
                </a:solidFill>
              </a:rPr>
              <a:t>X </a:t>
            </a:r>
            <a:r>
              <a:rPr lang="en-US" sz="600" dirty="0"/>
              <a:t> = disrupted connectivity; </a:t>
            </a:r>
          </a:p>
          <a:p>
            <a:r>
              <a:rPr lang="en-US" sz="600" dirty="0"/>
              <a:t>       	</a:t>
            </a:r>
          </a:p>
          <a:p>
            <a:r>
              <a:rPr lang="en-US" sz="600" b="1" dirty="0"/>
              <a:t>Abbreviations: </a:t>
            </a:r>
            <a:r>
              <a:rPr lang="en-US" sz="600" dirty="0"/>
              <a:t>5-HT=serotonin; NE=norepinephrine; BDNF = brain-derived neurotropic factor, GABA = </a:t>
            </a:r>
            <a:r>
              <a:rPr lang="el-GR" sz="600" dirty="0"/>
              <a:t>γ</a:t>
            </a:r>
            <a:r>
              <a:rPr lang="en-US" sz="600" dirty="0"/>
              <a:t>-aminobutyric acid; </a:t>
            </a:r>
            <a:r>
              <a:rPr lang="en-US" sz="600" dirty="0" err="1"/>
              <a:t>mPFC</a:t>
            </a:r>
            <a:r>
              <a:rPr lang="en-US" sz="600" dirty="0"/>
              <a:t> = medial prefrontal cortex; SERT = serotonin transporter protein; </a:t>
            </a:r>
          </a:p>
          <a:p>
            <a:r>
              <a:rPr lang="en-US" sz="600" dirty="0"/>
              <a:t>OXT = oxytocin, mTOR =  mechanistic target of rapamycin;  PFC = prefrontal cortex</a:t>
            </a:r>
          </a:p>
          <a:p>
            <a:r>
              <a:rPr lang="en-US" sz="600" dirty="0"/>
              <a:t> </a:t>
            </a:r>
            <a:endParaRPr lang="LID4096" sz="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1BC855-6A92-49F8-9EDE-2A1154583F49}"/>
              </a:ext>
            </a:extLst>
          </p:cNvPr>
          <p:cNvSpPr txBox="1"/>
          <p:nvPr/>
        </p:nvSpPr>
        <p:spPr>
          <a:xfrm>
            <a:off x="7897123" y="6564496"/>
            <a:ext cx="6125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" baseline="30000" dirty="0">
                <a:solidFill>
                  <a:schemeClr val="bg1"/>
                </a:solidFill>
                <a:latin typeface="Calibri"/>
                <a:cs typeface="Calibri"/>
              </a:rPr>
              <a:t>1</a:t>
            </a:r>
            <a:r>
              <a:rPr lang="nl-NL" sz="800" dirty="0">
                <a:solidFill>
                  <a:schemeClr val="bg1"/>
                </a:solidFill>
                <a:latin typeface="Calibri"/>
                <a:cs typeface="Calibri"/>
              </a:rPr>
              <a:t> Nature </a:t>
            </a:r>
            <a:r>
              <a:rPr lang="nl-NL" sz="800" dirty="0" err="1">
                <a:solidFill>
                  <a:schemeClr val="bg1"/>
                </a:solidFill>
                <a:latin typeface="Calibri"/>
                <a:cs typeface="Calibri"/>
              </a:rPr>
              <a:t>Medicine</a:t>
            </a:r>
            <a:r>
              <a:rPr lang="nl-NL" sz="800" dirty="0">
                <a:solidFill>
                  <a:schemeClr val="bg1"/>
                </a:solidFill>
                <a:latin typeface="Calibri"/>
                <a:cs typeface="Calibri"/>
              </a:rPr>
              <a:t>, 2021; 1025-1033 ; </a:t>
            </a:r>
            <a:r>
              <a:rPr lang="nl-NL" sz="800" baseline="30000" dirty="0">
                <a:solidFill>
                  <a:schemeClr val="bg1"/>
                </a:solidFill>
                <a:latin typeface="Calibri"/>
                <a:cs typeface="Calibri"/>
              </a:rPr>
              <a:t>2</a:t>
            </a:r>
            <a:r>
              <a:rPr lang="nl-NL" sz="8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nl-NL" sz="800" dirty="0" err="1">
                <a:solidFill>
                  <a:schemeClr val="bg1"/>
                </a:solidFill>
                <a:latin typeface="Calibri"/>
                <a:cs typeface="Calibri"/>
              </a:rPr>
              <a:t>Psychopharmacology</a:t>
            </a:r>
            <a:r>
              <a:rPr lang="nl-NL" sz="800" dirty="0">
                <a:solidFill>
                  <a:schemeClr val="bg1"/>
                </a:solidFill>
                <a:latin typeface="Calibri"/>
                <a:cs typeface="Calibri"/>
              </a:rPr>
              <a:t>, 2020; 237, 2485-2497</a:t>
            </a:r>
          </a:p>
          <a:p>
            <a:r>
              <a:rPr lang="nl-NL" sz="800" baseline="30000" dirty="0">
                <a:solidFill>
                  <a:schemeClr val="bg1"/>
                </a:solidFill>
                <a:cs typeface="Calibri"/>
              </a:rPr>
              <a:t>3</a:t>
            </a:r>
            <a:r>
              <a:rPr lang="nl-NL" sz="800" dirty="0">
                <a:solidFill>
                  <a:schemeClr val="bg1"/>
                </a:solidFill>
                <a:cs typeface="Calibri"/>
              </a:rPr>
              <a:t> </a:t>
            </a:r>
            <a:r>
              <a:rPr lang="nl-NL" sz="800" dirty="0" err="1">
                <a:solidFill>
                  <a:schemeClr val="bg1"/>
                </a:solidFill>
                <a:cs typeface="Calibri"/>
              </a:rPr>
              <a:t>Eur</a:t>
            </a:r>
            <a:r>
              <a:rPr lang="nl-NL" sz="800" dirty="0">
                <a:solidFill>
                  <a:schemeClr val="bg1"/>
                </a:solidFill>
                <a:cs typeface="Calibri"/>
              </a:rPr>
              <a:t> </a:t>
            </a:r>
            <a:r>
              <a:rPr lang="nl-NL" sz="800" dirty="0" err="1">
                <a:solidFill>
                  <a:schemeClr val="bg1"/>
                </a:solidFill>
                <a:cs typeface="Calibri"/>
              </a:rPr>
              <a:t>Neuropsychopharmacol</a:t>
            </a:r>
            <a:r>
              <a:rPr lang="nl-NL" sz="800" dirty="0">
                <a:solidFill>
                  <a:schemeClr val="bg1"/>
                </a:solidFill>
                <a:cs typeface="Calibri"/>
              </a:rPr>
              <a:t>. 2018 Sep;28(9):983-993</a:t>
            </a:r>
            <a:r>
              <a:rPr lang="nl-NL" sz="800" dirty="0">
                <a:solidFill>
                  <a:schemeClr val="bg1"/>
                </a:solidFill>
                <a:latin typeface="Calibri"/>
                <a:cs typeface="Calibri"/>
              </a:rPr>
              <a:t>; </a:t>
            </a:r>
            <a:r>
              <a:rPr lang="nl-NL" sz="800" baseline="30000" dirty="0">
                <a:solidFill>
                  <a:schemeClr val="bg1"/>
                </a:solidFill>
                <a:latin typeface="Calibri"/>
                <a:cs typeface="Calibri"/>
              </a:rPr>
              <a:t>4 </a:t>
            </a:r>
            <a:r>
              <a:rPr lang="nl-NL" sz="800" dirty="0" err="1">
                <a:solidFill>
                  <a:schemeClr val="bg1"/>
                </a:solidFill>
                <a:latin typeface="Calibri"/>
                <a:cs typeface="Calibri"/>
              </a:rPr>
              <a:t>Annu</a:t>
            </a:r>
            <a:r>
              <a:rPr lang="nl-NL" sz="8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nl-NL" sz="800" dirty="0" err="1">
                <a:solidFill>
                  <a:schemeClr val="bg1"/>
                </a:solidFill>
                <a:latin typeface="Calibri"/>
                <a:cs typeface="Calibri"/>
              </a:rPr>
              <a:t>Rev</a:t>
            </a:r>
            <a:r>
              <a:rPr lang="nl-NL" sz="8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nl-NL" sz="800" dirty="0" err="1">
                <a:solidFill>
                  <a:schemeClr val="bg1"/>
                </a:solidFill>
                <a:latin typeface="Calibri"/>
                <a:cs typeface="Calibri"/>
              </a:rPr>
              <a:t>Pharmacol</a:t>
            </a:r>
            <a:r>
              <a:rPr lang="nl-NL" sz="8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nl-NL" sz="800" dirty="0" err="1">
                <a:solidFill>
                  <a:schemeClr val="bg1"/>
                </a:solidFill>
                <a:latin typeface="Calibri"/>
                <a:cs typeface="Calibri"/>
              </a:rPr>
              <a:t>Toxicol</a:t>
            </a:r>
            <a:r>
              <a:rPr lang="nl-NL" sz="800" dirty="0">
                <a:solidFill>
                  <a:schemeClr val="bg1"/>
                </a:solidFill>
                <a:latin typeface="Calibri"/>
                <a:cs typeface="Calibri"/>
              </a:rPr>
              <a:t>. 2015;55:55-74</a:t>
            </a:r>
          </a:p>
          <a:p>
            <a:endParaRPr lang="LID4096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0E6C99-CCC2-4F8E-9DD4-B20189D9CAAB}"/>
              </a:ext>
            </a:extLst>
          </p:cNvPr>
          <p:cNvSpPr txBox="1"/>
          <p:nvPr/>
        </p:nvSpPr>
        <p:spPr>
          <a:xfrm>
            <a:off x="134946" y="6642137"/>
            <a:ext cx="7288896" cy="1441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defRPr/>
            </a:pPr>
            <a:r>
              <a:rPr lang="en-US" sz="1000" kern="1200" dirty="0">
                <a:solidFill>
                  <a:schemeClr val="bg1"/>
                </a:solidFill>
                <a:latin typeface="Calibri"/>
                <a:ea typeface="+mn-ea"/>
                <a:cs typeface="Calibri"/>
              </a:rPr>
              <a:t>Centre for Human Drug Research | Zernikedreef 8 | 2333 CL Leiden | The Netherlands |  Tel +31 71 52 46 400 | info@chdr.nl | www.chdr.nl</a:t>
            </a:r>
          </a:p>
        </p:txBody>
      </p:sp>
    </p:spTree>
    <p:extLst>
      <p:ext uri="{BB962C8B-B14F-4D97-AF65-F5344CB8AC3E}">
        <p14:creationId xmlns:p14="http://schemas.microsoft.com/office/powerpoint/2010/main" val="92251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0972b54d-82b4-462b-88b9-0e6573556f01">
      <Terms xmlns="http://schemas.microsoft.com/office/infopath/2007/PartnerControls"/>
    </TaxKeywordTaxHTField>
    <TaxCatchAll xmlns="1fdc7df6-2e4f-4678-9189-85be0c3e0e6b"/>
    <SharedWithUsers xmlns="e7826849-26d3-4967-878e-8e4c8c777906">
      <UserInfo>
        <DisplayName>Gabriel Jacobs</DisplayName>
        <AccountId>12</AccountId>
        <AccountType/>
      </UserInfo>
      <UserInfo>
        <DisplayName>Katelijne  Van der Heijden</DisplayName>
        <AccountId>19</AccountId>
        <AccountType/>
      </UserInfo>
      <UserInfo>
        <DisplayName>Soma Makai-Bölöni</DisplayName>
        <AccountId>13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EFA79A0726541A479C53CAAADB476" ma:contentTypeVersion="9" ma:contentTypeDescription="Create a new document." ma:contentTypeScope="" ma:versionID="9464a7dc418798d92b6a4886e63a9300">
  <xsd:schema xmlns:xsd="http://www.w3.org/2001/XMLSchema" xmlns:xs="http://www.w3.org/2001/XMLSchema" xmlns:p="http://schemas.microsoft.com/office/2006/metadata/properties" xmlns:ns2="e7826849-26d3-4967-878e-8e4c8c777906" xmlns:ns3="1fdc7df6-2e4f-4678-9189-85be0c3e0e6b" xmlns:ns4="0972b54d-82b4-462b-88b9-0e6573556f01" xmlns:ns5="914b5b6e-b915-4e90-9d10-69644bfcb3a4" targetNamespace="http://schemas.microsoft.com/office/2006/metadata/properties" ma:root="true" ma:fieldsID="795cd29c95bdd6521af85d5be24b0230" ns2:_="" ns3:_="" ns4:_="" ns5:_="">
    <xsd:import namespace="e7826849-26d3-4967-878e-8e4c8c777906"/>
    <xsd:import namespace="1fdc7df6-2e4f-4678-9189-85be0c3e0e6b"/>
    <xsd:import namespace="0972b54d-82b4-462b-88b9-0e6573556f01"/>
    <xsd:import namespace="914b5b6e-b915-4e90-9d10-69644bfcb3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TaxKeywordTaxHTField" minOccurs="0"/>
                <xsd:element ref="ns3:TaxCatchAll" minOccurs="0"/>
                <xsd:element ref="ns5:MediaServiceMetadata" minOccurs="0"/>
                <xsd:element ref="ns5:MediaServiceFastMetadata" minOccurs="0"/>
                <xsd:element ref="ns5:MediaServiceAutoKeyPoints" minOccurs="0"/>
                <xsd:element ref="ns5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26849-26d3-4967-878e-8e4c8c77790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c7df6-2e4f-4678-9189-85be0c3e0e6b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660762dc-375d-409f-9620-994882423229}" ma:internalName="TaxCatchAll" ma:showField="CatchAllData" ma:web="1fdc7df6-2e4f-4678-9189-85be0c3e0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2b54d-82b4-462b-88b9-0e6573556f01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612d05e8-e97a-498e-b6ab-e40cecfaad3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4b5b6e-b915-4e90-9d10-69644bfcb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C0F37B-8860-4956-8B33-6C3BB67B24DB}">
  <ds:schemaRefs>
    <ds:schemaRef ds:uri="1fdc7df6-2e4f-4678-9189-85be0c3e0e6b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e7826849-26d3-4967-878e-8e4c8c777906"/>
    <ds:schemaRef ds:uri="http://schemas.openxmlformats.org/package/2006/metadata/core-properties"/>
    <ds:schemaRef ds:uri="0972b54d-82b4-462b-88b9-0e6573556f01"/>
    <ds:schemaRef ds:uri="914b5b6e-b915-4e90-9d10-69644bfcb3a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A106081-5586-4673-9CC2-B3F0355C23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26849-26d3-4967-878e-8e4c8c777906"/>
    <ds:schemaRef ds:uri="1fdc7df6-2e4f-4678-9189-85be0c3e0e6b"/>
    <ds:schemaRef ds:uri="0972b54d-82b4-462b-88b9-0e6573556f01"/>
    <ds:schemaRef ds:uri="914b5b6e-b915-4e90-9d10-69644bfcb3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7F0AFB-FCC8-4045-B8AD-8F4F02797E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2922</TotalTime>
  <Words>583</Words>
  <Application>Microsoft Office PowerPoint</Application>
  <PresentationFormat>Widescreen</PresentationFormat>
  <Paragraphs>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Brandon Grotesque Regular Italic</vt:lpstr>
      <vt:lpstr>Calibri</vt:lpstr>
      <vt:lpstr>Calibri Light</vt:lpstr>
      <vt:lpstr>Office Theme</vt:lpstr>
      <vt:lpstr>MDMA for Posttraumatic Stress Disorder: A Narrative Review Highlighting 5-HT Mediated Neuroplasticity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 Poster 2021</dc:title>
  <dc:creator>Soma Makai-Bölöni</dc:creator>
  <cp:lastModifiedBy>Louise Tambyrajah</cp:lastModifiedBy>
  <cp:revision>9</cp:revision>
  <dcterms:created xsi:type="dcterms:W3CDTF">2021-07-21T13:36:22Z</dcterms:created>
  <dcterms:modified xsi:type="dcterms:W3CDTF">2021-12-21T17:50:01Z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0x010100162EFA79A0726541A479C53CAAADB476</vt:lpwstr>
  </property>
  <property fmtid="{D5CDD505-2E9C-101B-9397-08002B2CF9AE}" pid="3" name="TaxKeyword">
    <vt:lpwstr/>
  </property>
</Properties>
</file>